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336" r:id="rId2"/>
    <p:sldId id="335" r:id="rId3"/>
    <p:sldId id="293" r:id="rId4"/>
    <p:sldId id="315" r:id="rId5"/>
    <p:sldId id="262" r:id="rId6"/>
    <p:sldId id="263" r:id="rId7"/>
    <p:sldId id="319" r:id="rId8"/>
    <p:sldId id="327" r:id="rId9"/>
    <p:sldId id="320" r:id="rId10"/>
    <p:sldId id="321" r:id="rId11"/>
    <p:sldId id="288" r:id="rId12"/>
    <p:sldId id="264" r:id="rId13"/>
    <p:sldId id="313" r:id="rId14"/>
    <p:sldId id="270" r:id="rId15"/>
    <p:sldId id="272" r:id="rId16"/>
    <p:sldId id="273" r:id="rId17"/>
    <p:sldId id="274" r:id="rId18"/>
    <p:sldId id="283" r:id="rId19"/>
    <p:sldId id="331" r:id="rId20"/>
    <p:sldId id="333" r:id="rId21"/>
    <p:sldId id="265" r:id="rId22"/>
    <p:sldId id="279" r:id="rId23"/>
    <p:sldId id="267" r:id="rId24"/>
    <p:sldId id="26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8433" autoAdjust="0"/>
  </p:normalViewPr>
  <p:slideViewPr>
    <p:cSldViewPr>
      <p:cViewPr>
        <p:scale>
          <a:sx n="67" d="100"/>
          <a:sy n="67" d="100"/>
        </p:scale>
        <p:origin x="-139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494569-AB2D-47AD-86E2-0AD550F0DBDD}" type="datetimeFigureOut">
              <a:rPr lang="en-US" smtClean="0"/>
              <a:t>5/1/2019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F1C7E8-39F1-4133-85D8-6B9318979D12}" type="slidenum">
              <a:rPr lang="en-US" smtClean="0"/>
              <a:t>‹#›</a:t>
            </a:fld>
            <a:endParaRPr lang="en-US"/>
          </a:p>
        </p:txBody>
      </p:sp>
    </p:spTree>
    <p:extLst>
      <p:ext uri="{BB962C8B-B14F-4D97-AF65-F5344CB8AC3E}">
        <p14:creationId xmlns:p14="http://schemas.microsoft.com/office/powerpoint/2010/main" val="2189326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F1C7E8-39F1-4133-85D8-6B9318979D12}" type="slidenum">
              <a:rPr lang="en-US" smtClean="0"/>
              <a:t>9</a:t>
            </a:fld>
            <a:endParaRPr lang="en-US"/>
          </a:p>
        </p:txBody>
      </p:sp>
    </p:spTree>
    <p:extLst>
      <p:ext uri="{BB962C8B-B14F-4D97-AF65-F5344CB8AC3E}">
        <p14:creationId xmlns:p14="http://schemas.microsoft.com/office/powerpoint/2010/main" val="481750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ACE921A-1D87-435E-9463-A112AF62ACFD}" type="datetimeFigureOut">
              <a:rPr lang="en-US" smtClean="0"/>
              <a:t>5/1/2019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5AFDACD-5C7A-4F11-82B2-F4F3CDF324F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CE921A-1D87-435E-9463-A112AF62ACFD}"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FDACD-5C7A-4F11-82B2-F4F3CDF324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ACE921A-1D87-435E-9463-A112AF62ACFD}" type="datetimeFigureOut">
              <a:rPr lang="en-US" smtClean="0"/>
              <a:t>5/1/2019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5AFDACD-5C7A-4F11-82B2-F4F3CDF324F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ACE921A-1D87-435E-9463-A112AF62ACFD}"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5AFDACD-5C7A-4F11-82B2-F4F3CDF324F0}"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ACE921A-1D87-435E-9463-A112AF62ACFD}" type="datetimeFigureOut">
              <a:rPr lang="en-US" smtClean="0"/>
              <a:t>5/1/2019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5AFDACD-5C7A-4F11-82B2-F4F3CDF324F0}"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ACE921A-1D87-435E-9463-A112AF62ACFD}" type="datetimeFigureOut">
              <a:rPr lang="en-US" smtClean="0"/>
              <a:t>5/1/2019</a:t>
            </a:fld>
            <a:endParaRPr lang="en-US"/>
          </a:p>
        </p:txBody>
      </p:sp>
      <p:sp>
        <p:nvSpPr>
          <p:cNvPr id="10" name="Slide Number Placeholder 9"/>
          <p:cNvSpPr>
            <a:spLocks noGrp="1"/>
          </p:cNvSpPr>
          <p:nvPr>
            <p:ph type="sldNum" sz="quarter" idx="16"/>
          </p:nvPr>
        </p:nvSpPr>
        <p:spPr/>
        <p:txBody>
          <a:bodyPr rtlCol="0"/>
          <a:lstStyle/>
          <a:p>
            <a:fld id="{B5AFDACD-5C7A-4F11-82B2-F4F3CDF324F0}"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ACE921A-1D87-435E-9463-A112AF62ACFD}" type="datetimeFigureOut">
              <a:rPr lang="en-US" smtClean="0"/>
              <a:t>5/1/2019</a:t>
            </a:fld>
            <a:endParaRPr lang="en-US"/>
          </a:p>
        </p:txBody>
      </p:sp>
      <p:sp>
        <p:nvSpPr>
          <p:cNvPr id="12" name="Slide Number Placeholder 11"/>
          <p:cNvSpPr>
            <a:spLocks noGrp="1"/>
          </p:cNvSpPr>
          <p:nvPr>
            <p:ph type="sldNum" sz="quarter" idx="16"/>
          </p:nvPr>
        </p:nvSpPr>
        <p:spPr/>
        <p:txBody>
          <a:bodyPr rtlCol="0"/>
          <a:lstStyle/>
          <a:p>
            <a:fld id="{B5AFDACD-5C7A-4F11-82B2-F4F3CDF324F0}"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ACE921A-1D87-435E-9463-A112AF62ACFD}" type="datetimeFigureOut">
              <a:rPr lang="en-US" smtClean="0"/>
              <a:t>5/1/2019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5AFDACD-5C7A-4F11-82B2-F4F3CDF324F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E921A-1D87-435E-9463-A112AF62ACFD}" type="datetimeFigureOut">
              <a:rPr lang="en-US" smtClean="0"/>
              <a:t>5/1/2019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5AFDACD-5C7A-4F11-82B2-F4F3CDF324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CE921A-1D87-435E-9463-A112AF62ACFD}" type="datetimeFigureOut">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5AFDACD-5C7A-4F11-82B2-F4F3CDF324F0}"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ACE921A-1D87-435E-9463-A112AF62ACFD}" type="datetimeFigureOut">
              <a:rPr lang="en-US" smtClean="0"/>
              <a:t>5/1/2019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5AFDACD-5C7A-4F11-82B2-F4F3CDF324F0}"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ACE921A-1D87-435E-9463-A112AF62ACFD}" type="datetimeFigureOut">
              <a:rPr lang="en-US" smtClean="0"/>
              <a:t>5/1/2019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5AFDACD-5C7A-4F11-82B2-F4F3CDF324F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745163"/>
          </a:xfrm>
        </p:spPr>
        <p:txBody>
          <a:bodyPr>
            <a:normAutofit lnSpcReduction="10000"/>
          </a:bodyPr>
          <a:lstStyle/>
          <a:p>
            <a:pPr marL="114300" indent="0" algn="ctr">
              <a:buNone/>
            </a:pPr>
            <a:r>
              <a:rPr lang="en-US" sz="4800" dirty="0" smtClean="0">
                <a:solidFill>
                  <a:srgbClr val="0070C0"/>
                </a:solidFill>
                <a:latin typeface="Times New Roman" pitchFamily="18" charset="0"/>
                <a:cs typeface="Times New Roman" pitchFamily="18" charset="0"/>
              </a:rPr>
              <a:t>Hydrogen As Fuel</a:t>
            </a:r>
          </a:p>
          <a:p>
            <a:pPr marL="114300" indent="0" algn="ctr">
              <a:buNone/>
            </a:pPr>
            <a:endParaRPr lang="en-US" sz="3200" dirty="0" smtClean="0">
              <a:solidFill>
                <a:srgbClr val="FF0000"/>
              </a:solidFill>
              <a:latin typeface="Times New Roman" pitchFamily="18" charset="0"/>
              <a:cs typeface="Times New Roman" pitchFamily="18" charset="0"/>
            </a:endParaRPr>
          </a:p>
          <a:p>
            <a:pPr marL="114300" indent="0" algn="ctr">
              <a:buNone/>
            </a:pPr>
            <a:r>
              <a:rPr lang="en-US" sz="3200" dirty="0" smtClean="0">
                <a:solidFill>
                  <a:srgbClr val="FF0000"/>
                </a:solidFill>
                <a:latin typeface="Times New Roman" pitchFamily="18" charset="0"/>
                <a:cs typeface="Times New Roman" pitchFamily="18" charset="0"/>
              </a:rPr>
              <a:t>Presented</a:t>
            </a:r>
          </a:p>
          <a:p>
            <a:pPr marL="114300" indent="0" algn="ctr">
              <a:buNone/>
            </a:pPr>
            <a:endParaRPr lang="en-US" sz="3200" dirty="0" smtClean="0">
              <a:solidFill>
                <a:srgbClr val="FF0000"/>
              </a:solidFill>
              <a:latin typeface="Times New Roman" pitchFamily="18" charset="0"/>
              <a:cs typeface="Times New Roman" pitchFamily="18" charset="0"/>
            </a:endParaRPr>
          </a:p>
          <a:p>
            <a:pPr marL="114300" indent="0" algn="ctr">
              <a:buNone/>
            </a:pPr>
            <a:r>
              <a:rPr lang="en-US" sz="3200" dirty="0" smtClean="0">
                <a:solidFill>
                  <a:srgbClr val="FF0000"/>
                </a:solidFill>
                <a:latin typeface="Times New Roman" pitchFamily="18" charset="0"/>
                <a:cs typeface="Times New Roman" pitchFamily="18" charset="0"/>
              </a:rPr>
              <a:t>By</a:t>
            </a:r>
          </a:p>
          <a:p>
            <a:pPr marL="114300" indent="0">
              <a:buNone/>
            </a:pPr>
            <a:r>
              <a:rPr lang="en-US" sz="4800" dirty="0" smtClean="0">
                <a:solidFill>
                  <a:srgbClr val="92D050"/>
                </a:solidFill>
                <a:latin typeface="Times New Roman" pitchFamily="18" charset="0"/>
                <a:cs typeface="Times New Roman" pitchFamily="18" charset="0"/>
              </a:rPr>
              <a:t>Shabir Ahmed Bhat </a:t>
            </a:r>
            <a:r>
              <a:rPr lang="en-US" sz="1800" dirty="0" smtClean="0">
                <a:latin typeface="Times New Roman" pitchFamily="18" charset="0"/>
                <a:cs typeface="Times New Roman" pitchFamily="18" charset="0"/>
              </a:rPr>
              <a:t>(Assistant Professor Chemistry</a:t>
            </a:r>
            <a:r>
              <a:rPr lang="en-US" sz="1400" dirty="0" smtClean="0">
                <a:latin typeface="Times New Roman" pitchFamily="18" charset="0"/>
                <a:cs typeface="Times New Roman" pitchFamily="18" charset="0"/>
              </a:rPr>
              <a:t>)</a:t>
            </a:r>
          </a:p>
          <a:p>
            <a:pPr marL="114300" indent="0">
              <a:buNone/>
            </a:pPr>
            <a:endParaRPr lang="en-US" sz="1400" dirty="0">
              <a:latin typeface="Times New Roman" pitchFamily="18" charset="0"/>
              <a:cs typeface="Times New Roman" pitchFamily="18" charset="0"/>
            </a:endParaRPr>
          </a:p>
          <a:p>
            <a:pPr marL="114300" indent="0">
              <a:buNone/>
            </a:pPr>
            <a:endParaRPr lang="en-US" sz="1400" dirty="0" smtClean="0">
              <a:latin typeface="Times New Roman" pitchFamily="18" charset="0"/>
              <a:cs typeface="Times New Roman" pitchFamily="18" charset="0"/>
            </a:endParaRPr>
          </a:p>
          <a:p>
            <a:pPr marL="114300" indent="0">
              <a:buNone/>
            </a:pPr>
            <a:endParaRPr lang="en-US" sz="1400" dirty="0">
              <a:latin typeface="Times New Roman" pitchFamily="18" charset="0"/>
              <a:cs typeface="Times New Roman" pitchFamily="18" charset="0"/>
            </a:endParaRPr>
          </a:p>
          <a:p>
            <a:pPr marL="114300" indent="0">
              <a:buNone/>
            </a:pPr>
            <a:endParaRPr lang="en-US" sz="1400" dirty="0" smtClean="0">
              <a:latin typeface="Times New Roman" pitchFamily="18" charset="0"/>
              <a:cs typeface="Times New Roman" pitchFamily="18" charset="0"/>
            </a:endParaRPr>
          </a:p>
          <a:p>
            <a:pPr marL="114300" indent="0">
              <a:buNone/>
            </a:pPr>
            <a:endParaRPr lang="en-US" sz="1400" dirty="0" smtClean="0">
              <a:latin typeface="Times New Roman" pitchFamily="18" charset="0"/>
              <a:cs typeface="Times New Roman" pitchFamily="18" charset="0"/>
            </a:endParaRPr>
          </a:p>
          <a:p>
            <a:pPr marL="114300" indent="0">
              <a:buNone/>
            </a:pPr>
            <a:r>
              <a:rPr lang="en-US" sz="4000" dirty="0" smtClean="0">
                <a:latin typeface="Times New Roman" pitchFamily="18" charset="0"/>
                <a:cs typeface="Times New Roman" pitchFamily="18" charset="0"/>
              </a:rPr>
              <a:t>Govt. Degree College(Boys) Anantnag</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478489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H</a:t>
            </a:r>
            <a:r>
              <a:rPr lang="en-US" baseline="-25000" dirty="0" smtClean="0"/>
              <a:t>2</a:t>
            </a:r>
            <a:r>
              <a:rPr lang="en-US" dirty="0" smtClean="0"/>
              <a:t> creation</a:t>
            </a:r>
            <a:endParaRPr lang="en-US" dirty="0"/>
          </a:p>
        </p:txBody>
      </p:sp>
      <p:sp>
        <p:nvSpPr>
          <p:cNvPr id="3" name="Content Placeholder 2"/>
          <p:cNvSpPr>
            <a:spLocks noGrp="1"/>
          </p:cNvSpPr>
          <p:nvPr>
            <p:ph sz="quarter" idx="1"/>
          </p:nvPr>
        </p:nvSpPr>
        <p:spPr/>
        <p:txBody>
          <a:bodyPr/>
          <a:lstStyle/>
          <a:p>
            <a:pPr>
              <a:buFont typeface="Wingdings" pitchFamily="2" charset="2"/>
              <a:buChar char="Ø"/>
            </a:pPr>
            <a:r>
              <a:rPr lang="en-US" dirty="0" smtClean="0"/>
              <a:t>  Nature has very simple</a:t>
            </a:r>
          </a:p>
          <a:p>
            <a:pPr marL="0" indent="0">
              <a:buNone/>
            </a:pPr>
            <a:r>
              <a:rPr lang="en-US" dirty="0"/>
              <a:t> </a:t>
            </a:r>
            <a:r>
              <a:rPr lang="en-US" dirty="0" smtClean="0"/>
              <a:t> method to split water</a:t>
            </a:r>
          </a:p>
          <a:p>
            <a:pPr>
              <a:buFont typeface="Wingdings" pitchFamily="2" charset="2"/>
              <a:buChar char="Ø"/>
            </a:pPr>
            <a:r>
              <a:rPr lang="en-US" dirty="0" smtClean="0"/>
              <a:t>  Scientists are working to </a:t>
            </a:r>
          </a:p>
          <a:p>
            <a:pPr marL="0" indent="0">
              <a:buNone/>
            </a:pPr>
            <a:r>
              <a:rPr lang="en-US" dirty="0" smtClean="0"/>
              <a:t>  mimic these processes in the </a:t>
            </a:r>
          </a:p>
          <a:p>
            <a:pPr marL="0" indent="0">
              <a:buNone/>
            </a:pPr>
            <a:r>
              <a:rPr lang="en-US" dirty="0" smtClean="0"/>
              <a:t>   lab </a:t>
            </a:r>
          </a:p>
        </p:txBody>
      </p:sp>
      <p:pic>
        <p:nvPicPr>
          <p:cNvPr id="4" name="Picture 2" descr="C:\Users\rafia rashid\Pictures\Screenshots\Screenshot (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676400"/>
            <a:ext cx="29718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960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requirements for hydrogen storage</a:t>
            </a:r>
            <a:endParaRPr lang="en-US" dirty="0"/>
          </a:p>
        </p:txBody>
      </p:sp>
      <p:sp>
        <p:nvSpPr>
          <p:cNvPr id="3" name="Content Placeholder 2"/>
          <p:cNvSpPr>
            <a:spLocks noGrp="1"/>
          </p:cNvSpPr>
          <p:nvPr>
            <p:ph sz="quarter" idx="1"/>
          </p:nvPr>
        </p:nvSpPr>
        <p:spPr/>
        <p:txBody>
          <a:bodyPr/>
          <a:lstStyle/>
          <a:p>
            <a:r>
              <a:rPr lang="en-US" dirty="0" smtClean="0"/>
              <a:t>Weight and volume </a:t>
            </a:r>
          </a:p>
          <a:p>
            <a:r>
              <a:rPr lang="en-US" dirty="0" smtClean="0"/>
              <a:t>Cost </a:t>
            </a:r>
          </a:p>
          <a:p>
            <a:r>
              <a:rPr lang="en-US" dirty="0" smtClean="0"/>
              <a:t>Efficiency</a:t>
            </a:r>
          </a:p>
          <a:p>
            <a:r>
              <a:rPr lang="en-US" dirty="0" smtClean="0"/>
              <a:t>Safety</a:t>
            </a:r>
          </a:p>
          <a:p>
            <a:r>
              <a:rPr lang="en-US" dirty="0" smtClean="0"/>
              <a:t>Life cycle </a:t>
            </a:r>
          </a:p>
          <a:p>
            <a:r>
              <a:rPr lang="en-US" dirty="0" smtClean="0"/>
              <a:t>Environmental impact</a:t>
            </a:r>
            <a:endParaRPr lang="en-US" dirty="0"/>
          </a:p>
        </p:txBody>
      </p:sp>
    </p:spTree>
    <p:extLst>
      <p:ext uri="{BB962C8B-B14F-4D97-AF65-F5344CB8AC3E}">
        <p14:creationId xmlns:p14="http://schemas.microsoft.com/office/powerpoint/2010/main" val="388674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methods</a:t>
            </a:r>
            <a:endParaRPr lang="en-US" dirty="0"/>
          </a:p>
        </p:txBody>
      </p:sp>
      <p:sp>
        <p:nvSpPr>
          <p:cNvPr id="3" name="Content Placeholder 2"/>
          <p:cNvSpPr>
            <a:spLocks noGrp="1"/>
          </p:cNvSpPr>
          <p:nvPr>
            <p:ph sz="quarter" idx="1"/>
          </p:nvPr>
        </p:nvSpPr>
        <p:spPr/>
        <p:txBody>
          <a:bodyPr/>
          <a:lstStyle/>
          <a:p>
            <a:r>
              <a:rPr lang="en-US" dirty="0" smtClean="0"/>
              <a:t>Physical storage:-</a:t>
            </a:r>
          </a:p>
          <a:p>
            <a:pPr marL="0" indent="0">
              <a:buNone/>
            </a:pPr>
            <a:r>
              <a:rPr lang="en-US" dirty="0"/>
              <a:t> </a:t>
            </a:r>
            <a:r>
              <a:rPr lang="en-US" dirty="0" smtClean="0"/>
              <a:t>     Liquefaction ,</a:t>
            </a:r>
          </a:p>
          <a:p>
            <a:pPr marL="0" indent="0">
              <a:buNone/>
            </a:pPr>
            <a:r>
              <a:rPr lang="en-US" dirty="0"/>
              <a:t> </a:t>
            </a:r>
            <a:r>
              <a:rPr lang="en-US" dirty="0" smtClean="0"/>
              <a:t>    compression and</a:t>
            </a:r>
          </a:p>
          <a:p>
            <a:pPr marL="0" indent="0">
              <a:buNone/>
            </a:pPr>
            <a:r>
              <a:rPr lang="en-US" dirty="0"/>
              <a:t> </a:t>
            </a:r>
            <a:r>
              <a:rPr lang="en-US" dirty="0" smtClean="0"/>
              <a:t>     physi-sorption</a:t>
            </a:r>
          </a:p>
          <a:p>
            <a:r>
              <a:rPr lang="en-US" dirty="0" smtClean="0"/>
              <a:t>Chemical storage:-</a:t>
            </a:r>
          </a:p>
          <a:p>
            <a:pPr marL="0" indent="0">
              <a:buNone/>
            </a:pPr>
            <a:r>
              <a:rPr lang="en-US" dirty="0"/>
              <a:t> </a:t>
            </a:r>
            <a:r>
              <a:rPr lang="en-US" dirty="0" smtClean="0"/>
              <a:t>    metal hydrides</a:t>
            </a:r>
          </a:p>
          <a:p>
            <a:pPr marL="0" indent="0">
              <a:buNone/>
            </a:pPr>
            <a:r>
              <a:rPr lang="en-US" dirty="0"/>
              <a:t> </a:t>
            </a:r>
            <a:r>
              <a:rPr lang="en-US" dirty="0" smtClean="0"/>
              <a:t>   </a:t>
            </a:r>
            <a:r>
              <a:rPr lang="en-US" dirty="0"/>
              <a:t> </a:t>
            </a:r>
            <a:r>
              <a:rPr lang="en-US" dirty="0" smtClean="0"/>
              <a:t>complex hydrides</a:t>
            </a:r>
          </a:p>
          <a:p>
            <a:endParaRPr lang="en-US" dirty="0"/>
          </a:p>
        </p:txBody>
      </p:sp>
    </p:spTree>
    <p:extLst>
      <p:ext uri="{BB962C8B-B14F-4D97-AF65-F5344CB8AC3E}">
        <p14:creationId xmlns:p14="http://schemas.microsoft.com/office/powerpoint/2010/main" val="1065603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storage</a:t>
            </a:r>
            <a:endParaRPr lang="en-US" dirty="0"/>
          </a:p>
        </p:txBody>
      </p:sp>
      <p:sp>
        <p:nvSpPr>
          <p:cNvPr id="3" name="Content Placeholder 2"/>
          <p:cNvSpPr>
            <a:spLocks noGrp="1"/>
          </p:cNvSpPr>
          <p:nvPr>
            <p:ph sz="quarter" idx="1"/>
          </p:nvPr>
        </p:nvSpPr>
        <p:spPr/>
        <p:txBody>
          <a:bodyPr/>
          <a:lstStyle/>
          <a:p>
            <a:r>
              <a:rPr lang="en-US" dirty="0" smtClean="0"/>
              <a:t>For a given volume hydrogen contains a small amount of useable energy than other fuels such as natural gas and gasoline</a:t>
            </a:r>
          </a:p>
          <a:p>
            <a:r>
              <a:rPr lang="en-US" dirty="0" smtClean="0"/>
              <a:t>On weight basis, hydrogen has nearly three times the energy content of gasoline however on volume basis the situation is reversed</a:t>
            </a:r>
          </a:p>
          <a:p>
            <a:endParaRPr lang="en-US" dirty="0" smtClean="0"/>
          </a:p>
          <a:p>
            <a:endParaRPr lang="en-US" dirty="0"/>
          </a:p>
        </p:txBody>
      </p:sp>
    </p:spTree>
    <p:extLst>
      <p:ext uri="{BB962C8B-B14F-4D97-AF65-F5344CB8AC3E}">
        <p14:creationId xmlns:p14="http://schemas.microsoft.com/office/powerpoint/2010/main" val="2169010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Compressed storage</a:t>
            </a:r>
            <a:endParaRPr lang="en-US" dirty="0"/>
          </a:p>
        </p:txBody>
      </p:sp>
      <p:sp>
        <p:nvSpPr>
          <p:cNvPr id="3" name="Content Placeholder 2"/>
          <p:cNvSpPr>
            <a:spLocks noGrp="1"/>
          </p:cNvSpPr>
          <p:nvPr>
            <p:ph sz="quarter" idx="1"/>
          </p:nvPr>
        </p:nvSpPr>
        <p:spPr/>
        <p:txBody>
          <a:bodyPr/>
          <a:lstStyle/>
          <a:p>
            <a:r>
              <a:rPr lang="en-US" dirty="0"/>
              <a:t> </a:t>
            </a:r>
            <a:r>
              <a:rPr lang="en-US" dirty="0" smtClean="0"/>
              <a:t> Involves pressurizing of gaseous sample at 150 bar</a:t>
            </a:r>
          </a:p>
          <a:p>
            <a:r>
              <a:rPr lang="en-US" dirty="0" smtClean="0"/>
              <a:t>  Gravimetrically and volumetrically inefficient</a:t>
            </a:r>
          </a:p>
          <a:p>
            <a:r>
              <a:rPr lang="en-US" dirty="0" smtClean="0"/>
              <a:t> Most common storage system</a:t>
            </a:r>
          </a:p>
          <a:p>
            <a:pPr marL="0" indent="0">
              <a:buNone/>
            </a:pPr>
            <a:endParaRPr lang="en-US" dirty="0"/>
          </a:p>
        </p:txBody>
      </p:sp>
      <p:pic>
        <p:nvPicPr>
          <p:cNvPr id="4" name="Picture 4"/>
          <p:cNvPicPr>
            <a:picLocks noChangeAspect="1" noChangeArrowheads="1"/>
          </p:cNvPicPr>
          <p:nvPr/>
        </p:nvPicPr>
        <p:blipFill>
          <a:blip r:embed="rId2"/>
          <a:srcRect/>
          <a:stretch>
            <a:fillRect/>
          </a:stretch>
        </p:blipFill>
        <p:spPr>
          <a:xfrm>
            <a:off x="1379109" y="3810000"/>
            <a:ext cx="6643734" cy="2857520"/>
          </a:xfrm>
          <a:prstGeom prst="rect">
            <a:avLst/>
          </a:prstGeom>
          <a:noFill/>
        </p:spPr>
      </p:pic>
    </p:spTree>
    <p:extLst>
      <p:ext uri="{BB962C8B-B14F-4D97-AF65-F5344CB8AC3E}">
        <p14:creationId xmlns:p14="http://schemas.microsoft.com/office/powerpoint/2010/main" val="4242082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set up</a:t>
            </a:r>
            <a:endParaRPr lang="en-US" dirty="0"/>
          </a:p>
        </p:txBody>
      </p:sp>
      <p:pic>
        <p:nvPicPr>
          <p:cNvPr id="4" name="Picture 2"/>
          <p:cNvPicPr>
            <a:picLocks noGrp="1" noChangeAspect="1" noChangeArrowheads="1"/>
          </p:cNvPicPr>
          <p:nvPr>
            <p:ph sz="quarter" idx="1"/>
          </p:nvPr>
        </p:nvPicPr>
        <p:blipFill>
          <a:blip r:embed="rId2"/>
          <a:srcRect/>
          <a:stretch>
            <a:fillRect/>
          </a:stretch>
        </p:blipFill>
        <p:spPr bwMode="auto">
          <a:xfrm>
            <a:off x="457200" y="1295400"/>
            <a:ext cx="8229600" cy="4724400"/>
          </a:xfrm>
          <a:prstGeom prst="rect">
            <a:avLst/>
          </a:prstGeom>
          <a:noFill/>
          <a:ln w="9525">
            <a:noFill/>
            <a:miter lim="800000"/>
            <a:headEnd/>
            <a:tailEnd/>
          </a:ln>
          <a:effectLst/>
        </p:spPr>
      </p:pic>
    </p:spTree>
    <p:extLst>
      <p:ext uri="{BB962C8B-B14F-4D97-AF65-F5344CB8AC3E}">
        <p14:creationId xmlns:p14="http://schemas.microsoft.com/office/powerpoint/2010/main" val="2260097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Cryogenic</a:t>
            </a:r>
            <a:endParaRPr lang="en-US" dirty="0"/>
          </a:p>
        </p:txBody>
      </p:sp>
      <p:sp>
        <p:nvSpPr>
          <p:cNvPr id="3" name="Content Placeholder 2"/>
          <p:cNvSpPr>
            <a:spLocks noGrp="1"/>
          </p:cNvSpPr>
          <p:nvPr>
            <p:ph sz="quarter" idx="1"/>
          </p:nvPr>
        </p:nvSpPr>
        <p:spPr/>
        <p:txBody>
          <a:bodyPr/>
          <a:lstStyle/>
          <a:p>
            <a:r>
              <a:rPr lang="en-US" dirty="0" smtClean="0"/>
              <a:t>Storage at low temperature(-253⁰C)</a:t>
            </a:r>
          </a:p>
          <a:p>
            <a:r>
              <a:rPr lang="en-US" dirty="0" smtClean="0"/>
              <a:t> Technologically challenging</a:t>
            </a:r>
          </a:p>
          <a:p>
            <a:r>
              <a:rPr lang="en-US" dirty="0" smtClean="0"/>
              <a:t> Boils at 20.15 K temperature</a:t>
            </a:r>
          </a:p>
          <a:p>
            <a:r>
              <a:rPr lang="en-US" dirty="0" smtClean="0"/>
              <a:t>Gravimetrically inefficient but volumetrically efficient </a:t>
            </a:r>
          </a:p>
          <a:p>
            <a:r>
              <a:rPr lang="en-US" dirty="0" smtClean="0"/>
              <a:t>Costly to condense</a:t>
            </a:r>
            <a:endParaRPr lang="en-US" dirty="0"/>
          </a:p>
        </p:txBody>
      </p:sp>
    </p:spTree>
    <p:extLst>
      <p:ext uri="{BB962C8B-B14F-4D97-AF65-F5344CB8AC3E}">
        <p14:creationId xmlns:p14="http://schemas.microsoft.com/office/powerpoint/2010/main" val="1172479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 hydrogen tank</a:t>
            </a:r>
            <a:endParaRPr lang="en-US" dirty="0"/>
          </a:p>
        </p:txBody>
      </p:sp>
      <p:pic>
        <p:nvPicPr>
          <p:cNvPr id="4" name="Picture 6"/>
          <p:cNvPicPr>
            <a:picLocks noGrp="1" noChangeAspect="1" noChangeArrowheads="1"/>
          </p:cNvPicPr>
          <p:nvPr>
            <p:ph sz="quarter" idx="1"/>
          </p:nvPr>
        </p:nvPicPr>
        <p:blipFill>
          <a:blip r:embed="rId2"/>
          <a:stretch>
            <a:fillRect/>
          </a:stretch>
        </p:blipFill>
        <p:spPr>
          <a:xfrm>
            <a:off x="1143000" y="2057400"/>
            <a:ext cx="5791200" cy="3581399"/>
          </a:xfrm>
          <a:noFill/>
        </p:spPr>
      </p:pic>
    </p:spTree>
    <p:extLst>
      <p:ext uri="{BB962C8B-B14F-4D97-AF65-F5344CB8AC3E}">
        <p14:creationId xmlns:p14="http://schemas.microsoft.com/office/powerpoint/2010/main" val="837050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Cost comparison by storage type</a:t>
            </a:r>
            <a:endParaRPr lang="en-US" dirty="0"/>
          </a:p>
        </p:txBody>
      </p:sp>
      <p:sp>
        <p:nvSpPr>
          <p:cNvPr id="3" name="Content Placeholder 2"/>
          <p:cNvSpPr>
            <a:spLocks noGrp="1"/>
          </p:cNvSpPr>
          <p:nvPr>
            <p:ph sz="quarter"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8762999"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19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storage</a:t>
            </a:r>
            <a:endParaRPr lang="en-US" dirty="0"/>
          </a:p>
        </p:txBody>
      </p:sp>
      <p:sp>
        <p:nvSpPr>
          <p:cNvPr id="3" name="Content Placeholder 2"/>
          <p:cNvSpPr>
            <a:spLocks noGrp="1"/>
          </p:cNvSpPr>
          <p:nvPr>
            <p:ph sz="quarter" idx="1"/>
          </p:nvPr>
        </p:nvSpPr>
        <p:spPr/>
        <p:txBody>
          <a:bodyPr/>
          <a:lstStyle/>
          <a:p>
            <a:r>
              <a:rPr lang="en-US" dirty="0" smtClean="0"/>
              <a:t>It involves storage as metal hydride</a:t>
            </a:r>
          </a:p>
          <a:p>
            <a:r>
              <a:rPr lang="en-US" dirty="0" smtClean="0"/>
              <a:t>Hydrogen adsorbed under low pressure</a:t>
            </a:r>
          </a:p>
          <a:p>
            <a:r>
              <a:rPr lang="en-US" dirty="0"/>
              <a:t> </a:t>
            </a:r>
            <a:r>
              <a:rPr lang="en-US" dirty="0" smtClean="0"/>
              <a:t>gravimetrically and volumetrically efficient</a:t>
            </a:r>
          </a:p>
          <a:p>
            <a:r>
              <a:rPr lang="en-US" dirty="0" smtClean="0"/>
              <a:t>15 times smaller in volume than 150bar high pressure tank</a:t>
            </a:r>
          </a:p>
          <a:p>
            <a:r>
              <a:rPr lang="en-US" dirty="0" smtClean="0"/>
              <a:t>Hydrogen released at elevated  temperatures </a:t>
            </a:r>
            <a:endParaRPr lang="en-US" dirty="0"/>
          </a:p>
        </p:txBody>
      </p:sp>
    </p:spTree>
    <p:extLst>
      <p:ext uri="{BB962C8B-B14F-4D97-AF65-F5344CB8AC3E}">
        <p14:creationId xmlns:p14="http://schemas.microsoft.com/office/powerpoint/2010/main" val="4160831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Hydrogen as a fuel</a:t>
            </a:r>
            <a:endParaRPr lang="en-US" dirty="0"/>
          </a:p>
        </p:txBody>
      </p:sp>
      <p:sp>
        <p:nvSpPr>
          <p:cNvPr id="3" name="Content Placeholder 2"/>
          <p:cNvSpPr>
            <a:spLocks noGrp="1"/>
          </p:cNvSpPr>
          <p:nvPr>
            <p:ph sz="quarter" idx="1"/>
          </p:nvPr>
        </p:nvSpPr>
        <p:spPr/>
        <p:txBody>
          <a:bodyPr>
            <a:normAutofit lnSpcReduction="10000"/>
          </a:bodyPr>
          <a:lstStyle/>
          <a:p>
            <a:r>
              <a:rPr lang="en-US" dirty="0"/>
              <a:t> </a:t>
            </a:r>
            <a:r>
              <a:rPr lang="en-US" dirty="0" smtClean="0"/>
              <a:t>hydrogen is </a:t>
            </a:r>
            <a:r>
              <a:rPr lang="en-US" dirty="0"/>
              <a:t>the most abundant </a:t>
            </a:r>
            <a:r>
              <a:rPr lang="en-US" dirty="0" smtClean="0"/>
              <a:t>element </a:t>
            </a:r>
            <a:r>
              <a:rPr lang="en-US" dirty="0"/>
              <a:t>in the     </a:t>
            </a:r>
            <a:r>
              <a:rPr lang="en-US" dirty="0" smtClean="0"/>
              <a:t>universe</a:t>
            </a:r>
          </a:p>
          <a:p>
            <a:r>
              <a:rPr lang="en-US" dirty="0" smtClean="0"/>
              <a:t> Occurs mainly in bound form , water and hydrocarbons.</a:t>
            </a:r>
            <a:endParaRPr lang="en-US" dirty="0"/>
          </a:p>
          <a:p>
            <a:pPr>
              <a:buFont typeface="Wingdings" pitchFamily="2" charset="2"/>
              <a:buChar char="q"/>
            </a:pPr>
            <a:r>
              <a:rPr lang="en-US" dirty="0" smtClean="0"/>
              <a:t> Has the potential to become the fuel for the </a:t>
            </a:r>
          </a:p>
          <a:p>
            <a:pPr marL="0" indent="0">
              <a:buNone/>
            </a:pPr>
            <a:r>
              <a:rPr lang="en-US" dirty="0"/>
              <a:t> </a:t>
            </a:r>
            <a:r>
              <a:rPr lang="en-US" dirty="0" smtClean="0"/>
              <a:t>     future generation</a:t>
            </a:r>
          </a:p>
          <a:p>
            <a:r>
              <a:rPr lang="en-US" dirty="0" smtClean="0"/>
              <a:t>Ability to harvest on renewable energy source</a:t>
            </a:r>
          </a:p>
          <a:p>
            <a:r>
              <a:rPr lang="en-US" dirty="0" smtClean="0"/>
              <a:t> Inexhaustibility and independence from foreign control</a:t>
            </a:r>
            <a:endParaRPr lang="en-US" dirty="0"/>
          </a:p>
        </p:txBody>
      </p:sp>
    </p:spTree>
    <p:extLst>
      <p:ext uri="{BB962C8B-B14F-4D97-AF65-F5344CB8AC3E}">
        <p14:creationId xmlns:p14="http://schemas.microsoft.com/office/powerpoint/2010/main" val="3102680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a:t>
            </a:r>
            <a:r>
              <a:rPr lang="en-US" dirty="0" err="1" smtClean="0"/>
              <a:t>vs</a:t>
            </a:r>
            <a:r>
              <a:rPr lang="en-US" dirty="0" smtClean="0"/>
              <a:t> physical methods</a:t>
            </a:r>
            <a:endParaRPr lang="en-US" dirty="0"/>
          </a:p>
        </p:txBody>
      </p:sp>
      <p:pic>
        <p:nvPicPr>
          <p:cNvPr id="4" name="Picture 5"/>
          <p:cNvPicPr>
            <a:picLocks noGrp="1" noChangeAspect="1" noChangeArrowheads="1"/>
          </p:cNvPicPr>
          <p:nvPr>
            <p:ph sz="quarter" idx="1"/>
          </p:nvPr>
        </p:nvPicPr>
        <p:blipFill>
          <a:blip r:embed="rId2">
            <a:clrChange>
              <a:clrFrom>
                <a:srgbClr val="DDDDDD"/>
              </a:clrFrom>
              <a:clrTo>
                <a:srgbClr val="DDDDDD">
                  <a:alpha val="0"/>
                </a:srgbClr>
              </a:clrTo>
            </a:clrChange>
            <a:extLst>
              <a:ext uri="{28A0092B-C50C-407E-A947-70E740481C1C}">
                <a14:useLocalDpi xmlns:a14="http://schemas.microsoft.com/office/drawing/2010/main" val="0"/>
              </a:ext>
            </a:extLst>
          </a:blip>
          <a:stretch>
            <a:fillRect/>
          </a:stretch>
        </p:blipFill>
        <p:spPr bwMode="auto">
          <a:xfrm>
            <a:off x="1690985" y="1600200"/>
            <a:ext cx="599697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676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Fuel cells</a:t>
            </a:r>
            <a:endParaRPr lang="en-US" dirty="0"/>
          </a:p>
        </p:txBody>
      </p:sp>
      <p:sp>
        <p:nvSpPr>
          <p:cNvPr id="3" name="Content Placeholder 2"/>
          <p:cNvSpPr>
            <a:spLocks noGrp="1"/>
          </p:cNvSpPr>
          <p:nvPr>
            <p:ph sz="quarter" idx="1"/>
          </p:nvPr>
        </p:nvSpPr>
        <p:spPr/>
        <p:txBody>
          <a:bodyPr/>
          <a:lstStyle/>
          <a:p>
            <a:r>
              <a:rPr lang="en-US" dirty="0" smtClean="0"/>
              <a:t>fuel cells are electrochemical cells like batteries that convert chemical energy of a fuel directly and very efficiently into electricity  with water and heat as its byproduct</a:t>
            </a:r>
          </a:p>
          <a:p>
            <a:pPr>
              <a:buFont typeface="Wingdings" pitchFamily="2" charset="2"/>
              <a:buChar char="Ø"/>
            </a:pPr>
            <a:r>
              <a:rPr lang="en-US" dirty="0" smtClean="0"/>
              <a:t>    2H</a:t>
            </a:r>
            <a:r>
              <a:rPr lang="en-US" baseline="-25000" dirty="0" smtClean="0"/>
              <a:t>2</a:t>
            </a:r>
            <a:r>
              <a:rPr lang="en-US" dirty="0" smtClean="0"/>
              <a:t> + O</a:t>
            </a:r>
            <a:r>
              <a:rPr lang="en-US" baseline="-25000" dirty="0" smtClean="0"/>
              <a:t>2</a:t>
            </a:r>
            <a:r>
              <a:rPr lang="en-US" dirty="0" smtClean="0"/>
              <a:t> </a:t>
            </a:r>
            <a:r>
              <a:rPr lang="en-US" dirty="0" smtClean="0">
                <a:latin typeface="Calibri"/>
                <a:cs typeface="Calibri"/>
              </a:rPr>
              <a:t>→</a:t>
            </a:r>
            <a:r>
              <a:rPr lang="en-US" dirty="0" smtClean="0"/>
              <a:t> 2H2O+ heat and light</a:t>
            </a:r>
          </a:p>
          <a:p>
            <a:r>
              <a:rPr lang="en-US" dirty="0" smtClean="0"/>
              <a:t> Unlike a battery, fuel cell does not run down or require re-charging , it will produce energy as long as the fuel is supplied</a:t>
            </a:r>
          </a:p>
          <a:p>
            <a:pPr marL="0" indent="0">
              <a:buNone/>
            </a:pPr>
            <a:endParaRPr lang="en-US" dirty="0"/>
          </a:p>
        </p:txBody>
      </p:sp>
    </p:spTree>
    <p:extLst>
      <p:ext uri="{BB962C8B-B14F-4D97-AF65-F5344CB8AC3E}">
        <p14:creationId xmlns:p14="http://schemas.microsoft.com/office/powerpoint/2010/main" val="367935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Fuel cell diagram</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632" y="1371600"/>
            <a:ext cx="7315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1119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implications</a:t>
            </a:r>
            <a:endParaRPr lang="en-US" dirty="0"/>
          </a:p>
        </p:txBody>
      </p:sp>
      <p:sp>
        <p:nvSpPr>
          <p:cNvPr id="3" name="Content Placeholder 2"/>
          <p:cNvSpPr>
            <a:spLocks noGrp="1"/>
          </p:cNvSpPr>
          <p:nvPr>
            <p:ph sz="quarter" idx="1"/>
          </p:nvPr>
        </p:nvSpPr>
        <p:spPr/>
        <p:txBody>
          <a:bodyPr/>
          <a:lstStyle/>
          <a:p>
            <a:r>
              <a:rPr lang="en-US" dirty="0" smtClean="0"/>
              <a:t>Hydrogen is highly inflammable gas</a:t>
            </a:r>
          </a:p>
          <a:p>
            <a:r>
              <a:rPr lang="en-US" dirty="0" smtClean="0"/>
              <a:t>High flame temperature</a:t>
            </a:r>
          </a:p>
          <a:p>
            <a:r>
              <a:rPr lang="en-US" dirty="0" smtClean="0"/>
              <a:t>Small molecular size promotes leaks and diffusion</a:t>
            </a:r>
          </a:p>
          <a:p>
            <a:r>
              <a:rPr lang="en-US" dirty="0" smtClean="0"/>
              <a:t>Negative joule thomson-cofficient, leaking gas warms and may spontaneously ignite</a:t>
            </a:r>
            <a:endParaRPr lang="en-US" dirty="0"/>
          </a:p>
        </p:txBody>
      </p:sp>
    </p:spTree>
    <p:extLst>
      <p:ext uri="{BB962C8B-B14F-4D97-AF65-F5344CB8AC3E}">
        <p14:creationId xmlns:p14="http://schemas.microsoft.com/office/powerpoint/2010/main" val="1289628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sz="quarter" idx="1"/>
          </p:nvPr>
        </p:nvSpPr>
        <p:spPr/>
        <p:txBody>
          <a:bodyPr/>
          <a:lstStyle/>
          <a:p>
            <a:r>
              <a:rPr lang="en-US" dirty="0" smtClean="0"/>
              <a:t>Infra-structure : large scale manufacturing processes and support infra-structures , such as trained personal are not yet available</a:t>
            </a:r>
          </a:p>
          <a:p>
            <a:r>
              <a:rPr lang="en-US" dirty="0" smtClean="0"/>
              <a:t>The size and weight of current fuel cell system must be reduced to attain market acceptance , especially with automobiles</a:t>
            </a:r>
            <a:endParaRPr lang="en-US" dirty="0"/>
          </a:p>
        </p:txBody>
      </p:sp>
    </p:spTree>
    <p:extLst>
      <p:ext uri="{BB962C8B-B14F-4D97-AF65-F5344CB8AC3E}">
        <p14:creationId xmlns:p14="http://schemas.microsoft.com/office/powerpoint/2010/main" val="2058618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old saying in the context of hydrogen</a:t>
            </a:r>
            <a:endParaRPr lang="en-US" dirty="0"/>
          </a:p>
        </p:txBody>
      </p:sp>
      <p:sp>
        <p:nvSpPr>
          <p:cNvPr id="4" name="Rectangle 3"/>
          <p:cNvSpPr>
            <a:spLocks noGrp="1" noChangeArrowheads="1"/>
          </p:cNvSpPr>
          <p:nvPr>
            <p:ph sz="quarter" idx="1"/>
          </p:nvPr>
        </p:nvSpPr>
        <p:spPr/>
        <p:txBody>
          <a:bodyPr/>
          <a:lstStyle/>
          <a:p>
            <a:pPr eaLnBrk="1" hangingPunct="1"/>
            <a:r>
              <a:rPr lang="en-US" sz="2800" i="1" dirty="0" smtClean="0">
                <a:solidFill>
                  <a:srgbClr val="0066FF"/>
                </a:solidFill>
                <a:latin typeface="Times New Roman" pitchFamily="18" charset="0"/>
                <a:cs typeface="Times New Roman" pitchFamily="18" charset="0"/>
              </a:rPr>
              <a:t>I believe that water will one day be employed as fuel, the hydrogen and oxygen which constitute it, used singly or together, will furnish an inexhaustible source of heat and light, of an intensity of which coal is not capable. I believe then that when the deposits of coal are exhausted, we shall heat and warm ourselves with water. </a:t>
            </a:r>
          </a:p>
          <a:p>
            <a:pPr eaLnBrk="1" hangingPunct="1">
              <a:buFontTx/>
              <a:buNone/>
            </a:pPr>
            <a:r>
              <a:rPr lang="en-US" sz="2800" i="1" dirty="0" smtClean="0">
                <a:solidFill>
                  <a:srgbClr val="008000"/>
                </a:solidFill>
                <a:latin typeface="Times New Roman" pitchFamily="18" charset="0"/>
                <a:cs typeface="Times New Roman" pitchFamily="18" charset="0"/>
              </a:rPr>
              <a:t>	</a:t>
            </a:r>
            <a:r>
              <a:rPr lang="en-US" sz="3600" i="1" dirty="0" smtClean="0">
                <a:solidFill>
                  <a:srgbClr val="008000"/>
                </a:solidFill>
                <a:latin typeface="Times New Roman" pitchFamily="18" charset="0"/>
                <a:cs typeface="Times New Roman" pitchFamily="18" charset="0"/>
              </a:rPr>
              <a:t>“Water will be the coal of the future." </a:t>
            </a:r>
            <a:endParaRPr lang="en-US" sz="2800" i="1" dirty="0" smtClean="0">
              <a:solidFill>
                <a:srgbClr val="008000"/>
              </a:solidFill>
              <a:latin typeface="Times New Roman" pitchFamily="18" charset="0"/>
              <a:cs typeface="Times New Roman" pitchFamily="18" charset="0"/>
            </a:endParaRPr>
          </a:p>
          <a:p>
            <a:pPr eaLnBrk="1" hangingPunct="1"/>
            <a:r>
              <a:rPr lang="en-US" sz="2800" dirty="0" smtClean="0">
                <a:solidFill>
                  <a:srgbClr val="0066FF"/>
                </a:solidFill>
              </a:rPr>
              <a:t>Jules </a:t>
            </a:r>
            <a:r>
              <a:rPr lang="en-US" sz="2800" dirty="0" err="1" smtClean="0">
                <a:solidFill>
                  <a:srgbClr val="0066FF"/>
                </a:solidFill>
              </a:rPr>
              <a:t>Vernes</a:t>
            </a:r>
            <a:r>
              <a:rPr lang="en-US" sz="2800" dirty="0" smtClean="0">
                <a:solidFill>
                  <a:srgbClr val="0066FF"/>
                </a:solidFill>
              </a:rPr>
              <a:t> (1870) "</a:t>
            </a:r>
            <a:r>
              <a:rPr lang="en-US" sz="2800" dirty="0" err="1" smtClean="0">
                <a:solidFill>
                  <a:srgbClr val="0066FF"/>
                </a:solidFill>
              </a:rPr>
              <a:t>L´île</a:t>
            </a:r>
            <a:r>
              <a:rPr lang="en-US" sz="2800" dirty="0" smtClean="0">
                <a:solidFill>
                  <a:srgbClr val="0066FF"/>
                </a:solidFill>
              </a:rPr>
              <a:t> </a:t>
            </a:r>
            <a:r>
              <a:rPr lang="en-US" sz="2800" dirty="0" err="1" smtClean="0">
                <a:solidFill>
                  <a:srgbClr val="0066FF"/>
                </a:solidFill>
              </a:rPr>
              <a:t>mystérieuse</a:t>
            </a:r>
            <a:r>
              <a:rPr lang="en-US" sz="2800" dirty="0" smtClean="0">
                <a:solidFill>
                  <a:srgbClr val="FF0000"/>
                </a:solidFill>
              </a:rPr>
              <a:t>”</a:t>
            </a:r>
          </a:p>
        </p:txBody>
      </p:sp>
    </p:spTree>
    <p:extLst>
      <p:ext uri="{BB962C8B-B14F-4D97-AF65-F5344CB8AC3E}">
        <p14:creationId xmlns:p14="http://schemas.microsoft.com/office/powerpoint/2010/main" val="34140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par>
                          <p:cTn id="12" fill="hold">
                            <p:stCondLst>
                              <p:cond delay="3750"/>
                            </p:stCondLst>
                            <p:childTnLst>
                              <p:par>
                                <p:cTn id="13" presetID="41" presetClass="entr" presetSubtype="0" fill="hold" grpId="0" nodeType="afterEffect">
                                  <p:stCondLst>
                                    <p:cond delay="0"/>
                                  </p:stCondLst>
                                  <p:iterate type="wd">
                                    <p:tmPct val="10000"/>
                                  </p:iterate>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5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xEl>
                                              <p:pRg st="1" end="1"/>
                                            </p:txEl>
                                          </p:spTgt>
                                        </p:tgtEl>
                                      </p:cBhvr>
                                    </p:animEffect>
                                  </p:childTnLst>
                                </p:cTn>
                              </p:par>
                            </p:childTnLst>
                          </p:cTn>
                        </p:par>
                        <p:par>
                          <p:cTn id="20" fill="hold">
                            <p:stCondLst>
                              <p:cond delay="4700"/>
                            </p:stCondLst>
                            <p:childTnLst>
                              <p:par>
                                <p:cTn id="21" presetID="41" presetClass="entr" presetSubtype="0" fill="hold" grpId="0" nodeType="afterEffect">
                                  <p:stCondLst>
                                    <p:cond delay="0"/>
                                  </p:stCondLst>
                                  <p:iterate type="wd">
                                    <p:tmPct val="10000"/>
                                  </p:iterate>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5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Hydrogen economy drivers</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Hydrogen has more energy</a:t>
            </a:r>
          </a:p>
          <a:p>
            <a:pPr marL="0" indent="0">
              <a:buNone/>
            </a:pPr>
            <a:r>
              <a:rPr lang="en-US" dirty="0" smtClean="0"/>
              <a:t>     per unit mass than any other</a:t>
            </a:r>
          </a:p>
          <a:p>
            <a:pPr marL="0" indent="0">
              <a:buNone/>
            </a:pPr>
            <a:r>
              <a:rPr lang="en-US" dirty="0" smtClean="0"/>
              <a:t>      fuel</a:t>
            </a:r>
          </a:p>
          <a:p>
            <a:pPr>
              <a:buFont typeface="Wingdings" pitchFamily="2" charset="2"/>
              <a:buChar char="Ø"/>
            </a:pPr>
            <a:r>
              <a:rPr lang="en-US" dirty="0" smtClean="0"/>
              <a:t>     Enables truly </a:t>
            </a:r>
          </a:p>
          <a:p>
            <a:pPr marL="0" indent="0">
              <a:buNone/>
            </a:pPr>
            <a:r>
              <a:rPr lang="en-US" dirty="0" smtClean="0"/>
              <a:t>    Zero emission vehicles.</a:t>
            </a:r>
          </a:p>
          <a:p>
            <a:pPr marL="0" indent="0">
              <a:buNone/>
            </a:pPr>
            <a:endParaRPr lang="en-US" dirty="0" smtClean="0"/>
          </a:p>
          <a:p>
            <a:pPr>
              <a:buFont typeface="Wingdings" pitchFamily="2" charset="2"/>
              <a:buChar char="Ø"/>
            </a:pPr>
            <a:r>
              <a:rPr lang="en-US" dirty="0" smtClean="0"/>
              <a:t>    Potentially can be mass</a:t>
            </a:r>
          </a:p>
          <a:p>
            <a:pPr marL="0" indent="0">
              <a:buNone/>
            </a:pPr>
            <a:r>
              <a:rPr lang="en-US" dirty="0" smtClean="0"/>
              <a:t>    Produced and commercialized</a:t>
            </a:r>
          </a:p>
          <a:p>
            <a:pPr marL="0" indent="0">
              <a:buNone/>
            </a:pPr>
            <a:r>
              <a:rPr lang="en-US" dirty="0" smtClean="0"/>
              <a:t>    for passenger vehicles and air craft.</a:t>
            </a:r>
          </a:p>
          <a:p>
            <a:pPr marL="0" indent="0">
              <a:buNone/>
            </a:pPr>
            <a:endParaRPr lang="en-US" dirty="0" smtClean="0"/>
          </a:p>
          <a:p>
            <a:pPr marL="0" indent="0">
              <a:buNone/>
            </a:pPr>
            <a:endParaRPr lang="en-US" dirty="0" smtClean="0"/>
          </a:p>
          <a:p>
            <a:pPr marL="0" indent="0">
              <a:buNone/>
            </a:pPr>
            <a:r>
              <a:rPr lang="en-US" dirty="0" smtClean="0"/>
              <a:t> </a:t>
            </a:r>
            <a:endParaRPr lang="en-US" dirty="0"/>
          </a:p>
        </p:txBody>
      </p:sp>
      <p:pic>
        <p:nvPicPr>
          <p:cNvPr id="4" name="Picture 1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6400" y="1676400"/>
            <a:ext cx="3429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869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Calorific value comparison</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306808291"/>
              </p:ext>
            </p:extLst>
          </p:nvPr>
        </p:nvGraphicFramePr>
        <p:xfrm>
          <a:off x="457200" y="1905000"/>
          <a:ext cx="8229600" cy="37338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fuel</a:t>
                      </a:r>
                      <a:endParaRPr lang="en-US" dirty="0"/>
                    </a:p>
                  </a:txBody>
                  <a:tcPr/>
                </a:tc>
                <a:tc>
                  <a:txBody>
                    <a:bodyPr/>
                    <a:lstStyle/>
                    <a:p>
                      <a:r>
                        <a:rPr lang="en-US" dirty="0" smtClean="0"/>
                        <a:t>Calorific value(</a:t>
                      </a:r>
                      <a:r>
                        <a:rPr lang="en-US" dirty="0" err="1" smtClean="0"/>
                        <a:t>Kj</a:t>
                      </a:r>
                      <a:r>
                        <a:rPr lang="en-US" dirty="0" smtClean="0"/>
                        <a:t>/Kg)</a:t>
                      </a:r>
                      <a:endParaRPr lang="en-US" dirty="0"/>
                    </a:p>
                  </a:txBody>
                  <a:tcPr/>
                </a:tc>
              </a:tr>
              <a:tr h="370840">
                <a:tc>
                  <a:txBody>
                    <a:bodyPr/>
                    <a:lstStyle/>
                    <a:p>
                      <a:r>
                        <a:rPr lang="en-US" dirty="0" smtClean="0"/>
                        <a:t>carbon</a:t>
                      </a:r>
                      <a:endParaRPr lang="en-US" dirty="0"/>
                    </a:p>
                  </a:txBody>
                  <a:tcPr/>
                </a:tc>
                <a:tc>
                  <a:txBody>
                    <a:bodyPr/>
                    <a:lstStyle/>
                    <a:p>
                      <a:r>
                        <a:rPr lang="en-US" dirty="0" smtClean="0"/>
                        <a:t>34080</a:t>
                      </a:r>
                      <a:endParaRPr lang="en-US" dirty="0"/>
                    </a:p>
                  </a:txBody>
                  <a:tcPr/>
                </a:tc>
              </a:tr>
              <a:tr h="370840">
                <a:tc>
                  <a:txBody>
                    <a:bodyPr/>
                    <a:lstStyle/>
                    <a:p>
                      <a:r>
                        <a:rPr lang="en-US" dirty="0" smtClean="0"/>
                        <a:t>gasoline</a:t>
                      </a:r>
                      <a:endParaRPr lang="en-US" dirty="0"/>
                    </a:p>
                  </a:txBody>
                  <a:tcPr/>
                </a:tc>
                <a:tc>
                  <a:txBody>
                    <a:bodyPr/>
                    <a:lstStyle/>
                    <a:p>
                      <a:r>
                        <a:rPr lang="en-US" dirty="0" smtClean="0"/>
                        <a:t>47300</a:t>
                      </a:r>
                      <a:endParaRPr lang="en-US" dirty="0"/>
                    </a:p>
                  </a:txBody>
                  <a:tcPr/>
                </a:tc>
              </a:tr>
              <a:tr h="370840">
                <a:tc>
                  <a:txBody>
                    <a:bodyPr/>
                    <a:lstStyle/>
                    <a:p>
                      <a:r>
                        <a:rPr lang="en-US" dirty="0" smtClean="0"/>
                        <a:t>charcoal</a:t>
                      </a:r>
                      <a:endParaRPr lang="en-US" dirty="0"/>
                    </a:p>
                  </a:txBody>
                  <a:tcPr/>
                </a:tc>
                <a:tc>
                  <a:txBody>
                    <a:bodyPr/>
                    <a:lstStyle/>
                    <a:p>
                      <a:r>
                        <a:rPr lang="en-US" dirty="0" smtClean="0"/>
                        <a:t>29600</a:t>
                      </a:r>
                      <a:endParaRPr lang="en-US" dirty="0"/>
                    </a:p>
                  </a:txBody>
                  <a:tcPr/>
                </a:tc>
              </a:tr>
              <a:tr h="370840">
                <a:tc>
                  <a:txBody>
                    <a:bodyPr/>
                    <a:lstStyle/>
                    <a:p>
                      <a:r>
                        <a:rPr lang="en-US" b="1" dirty="0" smtClean="0">
                          <a:solidFill>
                            <a:srgbClr val="FF0000"/>
                          </a:solidFill>
                        </a:rPr>
                        <a:t>diesel</a:t>
                      </a:r>
                      <a:endParaRPr lang="en-US" b="1" dirty="0">
                        <a:solidFill>
                          <a:srgbClr val="FF0000"/>
                        </a:solidFill>
                      </a:endParaRPr>
                    </a:p>
                  </a:txBody>
                  <a:tcPr/>
                </a:tc>
                <a:tc>
                  <a:txBody>
                    <a:bodyPr/>
                    <a:lstStyle/>
                    <a:p>
                      <a:r>
                        <a:rPr lang="en-US" b="1" dirty="0" smtClean="0">
                          <a:solidFill>
                            <a:srgbClr val="FF0000"/>
                          </a:solidFill>
                        </a:rPr>
                        <a:t>44800</a:t>
                      </a:r>
                      <a:endParaRPr lang="en-US" b="1" dirty="0">
                        <a:solidFill>
                          <a:srgbClr val="FF0000"/>
                        </a:solidFill>
                      </a:endParaRPr>
                    </a:p>
                  </a:txBody>
                  <a:tcPr/>
                </a:tc>
              </a:tr>
              <a:tr h="370840">
                <a:tc>
                  <a:txBody>
                    <a:bodyPr/>
                    <a:lstStyle/>
                    <a:p>
                      <a:r>
                        <a:rPr lang="en-US" dirty="0" smtClean="0"/>
                        <a:t>methane</a:t>
                      </a:r>
                      <a:endParaRPr lang="en-US" dirty="0"/>
                    </a:p>
                  </a:txBody>
                  <a:tcPr/>
                </a:tc>
                <a:tc>
                  <a:txBody>
                    <a:bodyPr/>
                    <a:lstStyle/>
                    <a:p>
                      <a:r>
                        <a:rPr lang="en-US" dirty="0" smtClean="0"/>
                        <a:t>55,530</a:t>
                      </a:r>
                      <a:endParaRPr lang="en-US" dirty="0"/>
                    </a:p>
                  </a:txBody>
                  <a:tcPr/>
                </a:tc>
              </a:tr>
              <a:tr h="370840">
                <a:tc>
                  <a:txBody>
                    <a:bodyPr/>
                    <a:lstStyle/>
                    <a:p>
                      <a:r>
                        <a:rPr lang="en-US" b="1" dirty="0" smtClean="0">
                          <a:solidFill>
                            <a:srgbClr val="CC0099"/>
                          </a:solidFill>
                        </a:rPr>
                        <a:t>petrol</a:t>
                      </a:r>
                      <a:endParaRPr lang="en-US" b="1" dirty="0">
                        <a:solidFill>
                          <a:srgbClr val="CC0099"/>
                        </a:solidFill>
                      </a:endParaRPr>
                    </a:p>
                  </a:txBody>
                  <a:tcPr/>
                </a:tc>
                <a:tc>
                  <a:txBody>
                    <a:bodyPr/>
                    <a:lstStyle/>
                    <a:p>
                      <a:r>
                        <a:rPr lang="en-US" b="1" dirty="0" smtClean="0">
                          <a:solidFill>
                            <a:srgbClr val="CC0099"/>
                          </a:solidFill>
                        </a:rPr>
                        <a:t>48000</a:t>
                      </a:r>
                      <a:endParaRPr lang="en-US" b="1" dirty="0">
                        <a:solidFill>
                          <a:srgbClr val="CC0099"/>
                        </a:solidFill>
                      </a:endParaRPr>
                    </a:p>
                  </a:txBody>
                  <a:tcPr/>
                </a:tc>
              </a:tr>
              <a:tr h="370840">
                <a:tc>
                  <a:txBody>
                    <a:bodyPr/>
                    <a:lstStyle/>
                    <a:p>
                      <a:r>
                        <a:rPr lang="en-US" dirty="0" smtClean="0"/>
                        <a:t>wood</a:t>
                      </a:r>
                      <a:endParaRPr lang="en-US" dirty="0"/>
                    </a:p>
                  </a:txBody>
                  <a:tcPr/>
                </a:tc>
                <a:tc>
                  <a:txBody>
                    <a:bodyPr/>
                    <a:lstStyle/>
                    <a:p>
                      <a:r>
                        <a:rPr lang="en-US" dirty="0" smtClean="0"/>
                        <a:t>14400-17400</a:t>
                      </a:r>
                      <a:endParaRPr lang="en-US" dirty="0"/>
                    </a:p>
                  </a:txBody>
                  <a:tcPr/>
                </a:tc>
              </a:tr>
              <a:tr h="370840">
                <a:tc>
                  <a:txBody>
                    <a:bodyPr/>
                    <a:lstStyle/>
                    <a:p>
                      <a:r>
                        <a:rPr lang="en-US" dirty="0" smtClean="0"/>
                        <a:t>Alcohol</a:t>
                      </a:r>
                      <a:endParaRPr lang="en-US" dirty="0"/>
                    </a:p>
                  </a:txBody>
                  <a:tcPr/>
                </a:tc>
                <a:tc>
                  <a:txBody>
                    <a:bodyPr/>
                    <a:lstStyle/>
                    <a:p>
                      <a:r>
                        <a:rPr lang="en-US" dirty="0" smtClean="0"/>
                        <a:t>30,000</a:t>
                      </a:r>
                      <a:endParaRPr lang="en-US" dirty="0"/>
                    </a:p>
                  </a:txBody>
                  <a:tcPr/>
                </a:tc>
              </a:tr>
              <a:tr h="370840">
                <a:tc>
                  <a:txBody>
                    <a:bodyPr/>
                    <a:lstStyle/>
                    <a:p>
                      <a:r>
                        <a:rPr lang="en-US" sz="2000" b="1" dirty="0" smtClean="0">
                          <a:solidFill>
                            <a:srgbClr val="FF0000"/>
                          </a:solidFill>
                        </a:rPr>
                        <a:t>Hydrogen</a:t>
                      </a:r>
                      <a:endParaRPr lang="en-US" sz="2000" b="1" dirty="0">
                        <a:solidFill>
                          <a:srgbClr val="FF0000"/>
                        </a:solidFill>
                      </a:endParaRPr>
                    </a:p>
                  </a:txBody>
                  <a:tcPr/>
                </a:tc>
                <a:tc>
                  <a:txBody>
                    <a:bodyPr/>
                    <a:lstStyle/>
                    <a:p>
                      <a:r>
                        <a:rPr lang="en-US" sz="2000" b="1" dirty="0" smtClean="0">
                          <a:solidFill>
                            <a:srgbClr val="FF0000"/>
                          </a:solidFill>
                        </a:rPr>
                        <a:t>141790</a:t>
                      </a:r>
                      <a:endParaRPr lang="en-US" sz="2000" b="1" dirty="0">
                        <a:solidFill>
                          <a:srgbClr val="FF0000"/>
                        </a:solidFill>
                      </a:endParaRPr>
                    </a:p>
                  </a:txBody>
                  <a:tcPr/>
                </a:tc>
              </a:tr>
            </a:tbl>
          </a:graphicData>
        </a:graphic>
      </p:graphicFrame>
    </p:spTree>
    <p:extLst>
      <p:ext uri="{BB962C8B-B14F-4D97-AF65-F5344CB8AC3E}">
        <p14:creationId xmlns:p14="http://schemas.microsoft.com/office/powerpoint/2010/main" val="150042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Hydrogen production</a:t>
            </a:r>
            <a:endParaRPr lang="en-US" dirty="0"/>
          </a:p>
        </p:txBody>
      </p:sp>
      <p:sp>
        <p:nvSpPr>
          <p:cNvPr id="3" name="Content Placeholder 2"/>
          <p:cNvSpPr>
            <a:spLocks noGrp="1"/>
          </p:cNvSpPr>
          <p:nvPr>
            <p:ph sz="quarter" idx="1"/>
          </p:nvPr>
        </p:nvSpPr>
        <p:spPr/>
        <p:txBody>
          <a:bodyPr>
            <a:normAutofit/>
          </a:bodyPr>
          <a:lstStyle/>
          <a:p>
            <a:r>
              <a:rPr lang="en-US" dirty="0" smtClean="0"/>
              <a:t>Reforming fossil fuels</a:t>
            </a:r>
          </a:p>
          <a:p>
            <a:r>
              <a:rPr lang="en-US" dirty="0" smtClean="0"/>
              <a:t> Electrolysis of water</a:t>
            </a:r>
          </a:p>
          <a:p>
            <a:r>
              <a:rPr lang="en-US" dirty="0" smtClean="0"/>
              <a:t> High temperature electrolysis</a:t>
            </a:r>
          </a:p>
          <a:p>
            <a:r>
              <a:rPr lang="en-US" dirty="0" smtClean="0"/>
              <a:t>Biological processes </a:t>
            </a:r>
          </a:p>
          <a:p>
            <a:pPr>
              <a:buFont typeface="Wingdings" pitchFamily="2" charset="2"/>
              <a:buChar char="Ø"/>
            </a:pPr>
            <a:r>
              <a:rPr lang="en-US" dirty="0" smtClean="0"/>
              <a:t>    Very common in nature</a:t>
            </a:r>
          </a:p>
          <a:p>
            <a:pPr>
              <a:buFont typeface="Wingdings" pitchFamily="2" charset="2"/>
              <a:buChar char="Ø"/>
            </a:pPr>
            <a:r>
              <a:rPr lang="en-US" dirty="0" smtClean="0"/>
              <a:t>     Experiment in laboratories</a:t>
            </a:r>
          </a:p>
          <a:p>
            <a:endParaRPr lang="en-US" dirty="0"/>
          </a:p>
        </p:txBody>
      </p:sp>
    </p:spTree>
    <p:extLst>
      <p:ext uri="{BB962C8B-B14F-4D97-AF65-F5344CB8AC3E}">
        <p14:creationId xmlns:p14="http://schemas.microsoft.com/office/powerpoint/2010/main" val="3214940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Steam reforming</a:t>
            </a:r>
            <a:endParaRPr lang="en-US" dirty="0"/>
          </a:p>
        </p:txBody>
      </p:sp>
      <p:sp>
        <p:nvSpPr>
          <p:cNvPr id="3" name="Content Placeholder 2"/>
          <p:cNvSpPr>
            <a:spLocks noGrp="1"/>
          </p:cNvSpPr>
          <p:nvPr>
            <p:ph sz="quarter" idx="1"/>
          </p:nvPr>
        </p:nvSpPr>
        <p:spPr/>
        <p:txBody>
          <a:bodyPr/>
          <a:lstStyle/>
          <a:p>
            <a:r>
              <a:rPr lang="en-US" dirty="0" smtClean="0"/>
              <a:t>From any hydrocarbon</a:t>
            </a:r>
          </a:p>
          <a:p>
            <a:pPr>
              <a:buFont typeface="Wingdings" pitchFamily="2" charset="2"/>
              <a:buChar char="Ø"/>
            </a:pPr>
            <a:r>
              <a:rPr lang="en-US" dirty="0" smtClean="0"/>
              <a:t> Natural gas typically used</a:t>
            </a:r>
          </a:p>
          <a:p>
            <a:pPr>
              <a:buFont typeface="Wingdings" pitchFamily="2" charset="2"/>
              <a:buChar char="Ø"/>
            </a:pPr>
            <a:r>
              <a:rPr lang="en-US" dirty="0" smtClean="0"/>
              <a:t> water and hydrocarbon mixed at high            temperature(700-1100</a:t>
            </a:r>
            <a:r>
              <a:rPr lang="en-US" dirty="0" smtClean="0">
                <a:latin typeface="Calibri"/>
                <a:cs typeface="Calibri"/>
              </a:rPr>
              <a:t>⁰C)</a:t>
            </a:r>
            <a:endParaRPr lang="en-US" dirty="0" smtClean="0"/>
          </a:p>
          <a:p>
            <a:pPr>
              <a:buFont typeface="Wingdings" pitchFamily="2" charset="2"/>
              <a:buChar char="Ø"/>
            </a:pPr>
            <a:r>
              <a:rPr lang="en-US" dirty="0" smtClean="0"/>
              <a:t>    Steam reacts with methane</a:t>
            </a:r>
          </a:p>
          <a:p>
            <a:pPr>
              <a:buFont typeface="Wingdings" pitchFamily="2" charset="2"/>
              <a:buChar char="Ø"/>
            </a:pPr>
            <a:r>
              <a:rPr lang="en-US" dirty="0" smtClean="0"/>
              <a:t>   CH</a:t>
            </a:r>
            <a:r>
              <a:rPr lang="en-US" sz="1600" dirty="0" smtClean="0"/>
              <a:t>4</a:t>
            </a:r>
            <a:r>
              <a:rPr lang="en-US" dirty="0" smtClean="0"/>
              <a:t> + H</a:t>
            </a:r>
            <a:r>
              <a:rPr lang="en-US" sz="1600" dirty="0" smtClean="0"/>
              <a:t>2</a:t>
            </a:r>
            <a:r>
              <a:rPr lang="en-US" dirty="0" smtClean="0"/>
              <a:t>O→CO + 3H</a:t>
            </a:r>
            <a:r>
              <a:rPr lang="en-US" sz="1800" dirty="0" smtClean="0"/>
              <a:t>2</a:t>
            </a:r>
          </a:p>
          <a:p>
            <a:r>
              <a:rPr lang="en-US" dirty="0" smtClean="0"/>
              <a:t>Difficult to motivate investment in technology</a:t>
            </a:r>
            <a:endParaRPr lang="en-US" dirty="0"/>
          </a:p>
        </p:txBody>
      </p:sp>
    </p:spTree>
    <p:extLst>
      <p:ext uri="{BB962C8B-B14F-4D97-AF65-F5344CB8AC3E}">
        <p14:creationId xmlns:p14="http://schemas.microsoft.com/office/powerpoint/2010/main" val="462514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Hydrogen Steam reforming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47800"/>
            <a:ext cx="399889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259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Electrolysis of water</a:t>
            </a:r>
            <a:endParaRPr lang="en-US" dirty="0"/>
          </a:p>
        </p:txBody>
      </p:sp>
      <p:sp>
        <p:nvSpPr>
          <p:cNvPr id="3" name="Content Placeholder 2"/>
          <p:cNvSpPr>
            <a:spLocks noGrp="1"/>
          </p:cNvSpPr>
          <p:nvPr>
            <p:ph idx="4294967295"/>
          </p:nvPr>
        </p:nvSpPr>
        <p:spPr>
          <a:xfrm>
            <a:off x="0" y="1600200"/>
            <a:ext cx="8229600" cy="4525963"/>
          </a:xfrm>
        </p:spPr>
        <p:txBody>
          <a:bodyPr/>
          <a:lstStyle/>
          <a:p>
            <a:r>
              <a:rPr lang="en-US" dirty="0" smtClean="0"/>
              <a:t>Use electricity to split </a:t>
            </a:r>
          </a:p>
          <a:p>
            <a:pPr marL="0" indent="0">
              <a:buNone/>
            </a:pPr>
            <a:r>
              <a:rPr lang="en-US" dirty="0" smtClean="0"/>
              <a:t>  Water into H</a:t>
            </a:r>
            <a:r>
              <a:rPr lang="en-US" baseline="-25000" dirty="0" smtClean="0"/>
              <a:t>2</a:t>
            </a:r>
            <a:r>
              <a:rPr lang="en-US" dirty="0" smtClean="0"/>
              <a:t> and O</a:t>
            </a:r>
            <a:r>
              <a:rPr lang="en-US" baseline="-25000" dirty="0" smtClean="0"/>
              <a:t>2</a:t>
            </a:r>
          </a:p>
          <a:p>
            <a:pPr>
              <a:buFont typeface="Wingdings" pitchFamily="2" charset="2"/>
              <a:buChar char="Ø"/>
            </a:pPr>
            <a:r>
              <a:rPr lang="en-US" dirty="0" smtClean="0"/>
              <a:t> 2H</a:t>
            </a:r>
            <a:r>
              <a:rPr lang="en-US" baseline="-25000" dirty="0" smtClean="0"/>
              <a:t>2</a:t>
            </a:r>
            <a:r>
              <a:rPr lang="en-US" dirty="0" smtClean="0"/>
              <a:t>O </a:t>
            </a:r>
            <a:r>
              <a:rPr lang="en-US" dirty="0" smtClean="0">
                <a:latin typeface="Calibri"/>
                <a:cs typeface="Calibri"/>
              </a:rPr>
              <a:t>→</a:t>
            </a:r>
            <a:r>
              <a:rPr lang="en-US" dirty="0" smtClean="0"/>
              <a:t> 2H</a:t>
            </a:r>
            <a:r>
              <a:rPr lang="en-US" baseline="-25000" dirty="0" smtClean="0"/>
              <a:t>2</a:t>
            </a:r>
            <a:r>
              <a:rPr lang="en-US" dirty="0" smtClean="0"/>
              <a:t> +O</a:t>
            </a:r>
            <a:r>
              <a:rPr lang="en-US" baseline="-25000" dirty="0" smtClean="0"/>
              <a:t>2</a:t>
            </a:r>
            <a:endParaRPr lang="en-US" baseline="-25000" dirty="0"/>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28800"/>
            <a:ext cx="3505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849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850</TotalTime>
  <Words>639</Words>
  <Application>Microsoft Office PowerPoint</Application>
  <PresentationFormat>On-screen Show (4:3)</PresentationFormat>
  <Paragraphs>134</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Median</vt:lpstr>
      <vt:lpstr>PowerPoint Presentation</vt:lpstr>
      <vt:lpstr>Hydrogen as a fuel</vt:lpstr>
      <vt:lpstr>Some old saying in the context of hydrogen</vt:lpstr>
      <vt:lpstr>Hydrogen economy drivers</vt:lpstr>
      <vt:lpstr>Calorific value comparison</vt:lpstr>
      <vt:lpstr>Hydrogen production</vt:lpstr>
      <vt:lpstr>Steam reforming</vt:lpstr>
      <vt:lpstr>Hydrogen Steam reforming </vt:lpstr>
      <vt:lpstr>Electrolysis of water</vt:lpstr>
      <vt:lpstr>Biological H2 creation</vt:lpstr>
      <vt:lpstr>Common requirements for hydrogen storage</vt:lpstr>
      <vt:lpstr>Storage methods</vt:lpstr>
      <vt:lpstr>Challenges in storage</vt:lpstr>
      <vt:lpstr>Compressed storage</vt:lpstr>
      <vt:lpstr>Working set up</vt:lpstr>
      <vt:lpstr>Cryogenic</vt:lpstr>
      <vt:lpstr>Liquid hydrogen tank</vt:lpstr>
      <vt:lpstr>Cost comparison by storage type</vt:lpstr>
      <vt:lpstr>Chemical storage</vt:lpstr>
      <vt:lpstr>Chemical vs physical methods</vt:lpstr>
      <vt:lpstr>Fuel cells</vt:lpstr>
      <vt:lpstr>Fuel cell diagram</vt:lpstr>
      <vt:lpstr>Safety implications</vt:lpstr>
      <vt:lpstr>challenges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HYDROGEN AS FUEL</dc:title>
  <dc:creator>shabir</dc:creator>
  <cp:lastModifiedBy>Khanday</cp:lastModifiedBy>
  <cp:revision>64</cp:revision>
  <dcterms:created xsi:type="dcterms:W3CDTF">2018-10-02T18:39:25Z</dcterms:created>
  <dcterms:modified xsi:type="dcterms:W3CDTF">2019-04-30T19:05:36Z</dcterms:modified>
</cp:coreProperties>
</file>